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859" r:id="rId3"/>
    <p:sldId id="1017" r:id="rId4"/>
    <p:sldId id="1018" r:id="rId5"/>
    <p:sldId id="1019" r:id="rId6"/>
    <p:sldId id="1022" r:id="rId7"/>
    <p:sldId id="1057" r:id="rId8"/>
    <p:sldId id="1023" r:id="rId9"/>
    <p:sldId id="1059" r:id="rId10"/>
    <p:sldId id="1029" r:id="rId11"/>
    <p:sldId id="1030" r:id="rId12"/>
    <p:sldId id="1060" r:id="rId13"/>
    <p:sldId id="1033" r:id="rId14"/>
    <p:sldId id="1061" r:id="rId15"/>
    <p:sldId id="1043" r:id="rId16"/>
    <p:sldId id="1062" r:id="rId17"/>
    <p:sldId id="1063" r:id="rId18"/>
    <p:sldId id="1040" r:id="rId19"/>
    <p:sldId id="1064" r:id="rId20"/>
    <p:sldId id="1041" r:id="rId21"/>
    <p:sldId id="1042" r:id="rId22"/>
    <p:sldId id="1044" r:id="rId23"/>
    <p:sldId id="1065" r:id="rId24"/>
    <p:sldId id="1066" r:id="rId25"/>
    <p:sldId id="1067" r:id="rId26"/>
    <p:sldId id="1068" r:id="rId27"/>
    <p:sldId id="1069" r:id="rId28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FFFFFF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2" d="100"/>
          <a:sy n="102" d="100"/>
        </p:scale>
        <p:origin x="258" y="114"/>
      </p:cViewPr>
      <p:guideLst>
        <p:guide orient="horz" pos="212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27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5.png"/><Relationship Id="rId3" Type="http://schemas.openxmlformats.org/officeDocument/2006/relationships/image" Target="../media/image23.png"/><Relationship Id="rId2" Type="http://schemas.openxmlformats.org/officeDocument/2006/relationships/image" Target="../media/image14.png"/><Relationship Id="rId1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1.png"/><Relationship Id="rId1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 dirty="0">
                <a:solidFill>
                  <a:srgbClr val="549E39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运动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的描述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  质点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和位移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830719"/>
            <a:ext cx="11485848" cy="2238241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7622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不管大与小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简化模型很奇妙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622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质点有条件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大小影响是关键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622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该问题有影响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当成质点太勉强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622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该问题无影响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当成质点理应当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名师点拨.eps" descr="id:214749133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3" y="921311"/>
            <a:ext cx="1989937" cy="46475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物体简化为质点的条件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43711" y="1600200"/>
          <a:ext cx="11502992" cy="4890884"/>
        </p:xfrm>
        <a:graphic>
          <a:graphicData uri="http://schemas.openxmlformats.org/drawingml/2006/table">
            <a:tbl>
              <a:tblPr firstRow="1" firstCol="1" bandRow="1"/>
              <a:tblGrid>
                <a:gridCol w="854951"/>
                <a:gridCol w="3384376"/>
                <a:gridCol w="3096344"/>
                <a:gridCol w="4167321"/>
              </a:tblGrid>
              <a:tr h="107282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条件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物体的大小和形状对所要研究的问题的影响可以忽略时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物体可简化为质点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89" marR="6518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</a:tr>
              <a:tr h="169208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理解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问题涉及的空间尺度大小远大于物体自身的大小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89" marR="6518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研究平动的物体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89" marR="6518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物体虽然转动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但相对于平动而言可忽略其转动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89" marR="6518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举例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1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1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1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1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1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1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研究地球的公转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89" marR="6518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1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1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1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1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1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1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研究物块下滑的快慢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89" marR="6518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1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1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1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研究汽车运动的快慢</a:t>
                      </a:r>
                      <a:r>
                        <a:rPr lang="en-US" sz="23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3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车轮在转动</a:t>
                      </a:r>
                      <a:r>
                        <a:rPr lang="en-US" sz="23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89" marR="6518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7" name="fg400h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368" y="4465650"/>
            <a:ext cx="2401772" cy="1571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fg401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078" y="4557687"/>
            <a:ext cx="2514600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f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3518" y="4437112"/>
            <a:ext cx="1791647" cy="101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浙江强基联盟联考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下列各项冰雪运动中，可以将运动员看成质点的是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图甲中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研究速滑运动员的冲线技巧时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图乙中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研究花滑运动员的技术姿态时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图丙中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研究滑雪运动员的空中动作时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图丁中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研究雪车运动员的比赛时间时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1.eps" descr="id:214749135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75610"/>
            <a:ext cx="1203325" cy="387350"/>
          </a:xfrm>
          <a:prstGeom prst="rect">
            <a:avLst/>
          </a:prstGeom>
        </p:spPr>
      </p:pic>
      <p:pic>
        <p:nvPicPr>
          <p:cNvPr id="6" name="ef538h.jpg" descr="id:21474915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887294" y="1412776"/>
            <a:ext cx="4208780" cy="3427095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360854" y="4076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0424" y="4224691"/>
            <a:ext cx="842082" cy="299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速滑运动员的冲线技巧时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运动员的大小和形状不可忽略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不能看成质点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研究花滑运动员的技术姿态时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运动员的大小和形状不可忽略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不能看成质点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研究滑雪运动员的空中动作时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运动员的大小和形状不可忽略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不能看成质点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研究雪车运动员的比赛时间时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运动员的大小和形状可以忽略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可以看成质点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396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56004" y="920009"/>
            <a:ext cx="864096" cy="307967"/>
          </a:xfrm>
          <a:prstGeom prst="rect">
            <a:avLst/>
          </a:prstGeom>
        </p:spPr>
      </p:pic>
      <p:pic>
        <p:nvPicPr>
          <p:cNvPr id="4" name="ef538h.jpg" descr="id:2147491550;FounderCES"/>
          <p:cNvPicPr/>
          <p:nvPr/>
        </p:nvPicPr>
        <p:blipFill rotWithShape="1">
          <a:blip r:embed="rId2"/>
          <a:srcRect b="49573"/>
          <a:stretch>
            <a:fillRect/>
          </a:stretch>
        </p:blipFill>
        <p:spPr>
          <a:xfrm>
            <a:off x="1486694" y="3933056"/>
            <a:ext cx="4208780" cy="1728192"/>
          </a:xfrm>
          <a:prstGeom prst="rect">
            <a:avLst/>
          </a:prstGeom>
        </p:spPr>
      </p:pic>
      <p:pic>
        <p:nvPicPr>
          <p:cNvPr id="5" name="ef538h.jpg" descr="id:2147491550;FounderCES"/>
          <p:cNvPicPr/>
          <p:nvPr/>
        </p:nvPicPr>
        <p:blipFill rotWithShape="1">
          <a:blip r:embed="rId2"/>
          <a:srcRect t="54630"/>
          <a:stretch>
            <a:fillRect/>
          </a:stretch>
        </p:blipFill>
        <p:spPr>
          <a:xfrm>
            <a:off x="6455246" y="3927612"/>
            <a:ext cx="4208780" cy="155488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343025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河南信阳高级中学开学考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关于质点，下列说法正确的是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质点一定是体积、质量很小的物体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计算火车过桥所用的时间时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火车可以看成质点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虽然地球很大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也有自转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但是研究地球的公转时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仍可将地球视为质点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研究自由体操运动员的表演时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可以将运动员看成质点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2.eps" descr="id:214749143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9652" y="875610"/>
            <a:ext cx="1203325" cy="387350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351211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C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939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0424" y="3671205"/>
            <a:ext cx="842082" cy="299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物体的大小和形状在研究的问题中可以忽略不计时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物体可以看成质点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质点不一定是体积、质量很小的物体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计算火车过桥所用的时间时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火车的大小和形状不能忽略不计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火车不可以看成质点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虽然地球很大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也有自转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但是研究地球的公转时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地球的大小和形状可以忽略不计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可将地球视为质点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研究自由体操运动员的表演时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运动员的大小和形状不可以忽略不计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不可以把运动员看成质点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396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56004" y="920009"/>
            <a:ext cx="864096" cy="30796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63000"/>
          </a:xfrm>
          <a:solidFill>
            <a:srgbClr val="E3F2E7"/>
          </a:solidFill>
        </p:spPr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zh-CN" altLang="en-US" dirty="0"/>
          </a:p>
        </p:txBody>
      </p:sp>
      <p:pic>
        <p:nvPicPr>
          <p:cNvPr id="4" name="顿有所悟.eps" descr="id:214749159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86405"/>
            <a:ext cx="1667510" cy="365760"/>
          </a:xfrm>
          <a:prstGeom prst="rect">
            <a:avLst/>
          </a:prstGeom>
        </p:spPr>
      </p:pic>
      <p:pic>
        <p:nvPicPr>
          <p:cNvPr id="7" name="FG405.eps" descr="id:21474915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51955" y="942850"/>
            <a:ext cx="4898504" cy="331581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3430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位移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和路程的区别与联系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要点2.eps" descr="id:214749140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53702"/>
            <a:ext cx="1228725" cy="431165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43709" y="1598493"/>
          <a:ext cx="11502993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1594315"/>
                <a:gridCol w="5118832"/>
                <a:gridCol w="4789846"/>
              </a:tblGrid>
              <a:tr h="47957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281" marR="5828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位移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281" marR="5828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路程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281" marR="5828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47957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定义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281" marR="5828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质点运动的位置变化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281" marR="5828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质点运动轨迹的长度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281" marR="5828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57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矢标性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281" marR="5828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矢量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既有大小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又有方向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281" marR="5828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标量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只有大小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没有方向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281" marR="5828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895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曲线运动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281" marR="5828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质点由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点运动到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点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有向线段的长度和方向表示质点的位移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281" marR="5828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质点由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点运动到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点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弧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的长度即为质点的路程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281" marR="5828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50" name="fg4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854" y="3507085"/>
            <a:ext cx="2771775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fg4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438" y="3812565"/>
            <a:ext cx="2088232" cy="1056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43709" y="901824"/>
          <a:ext cx="11502993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594315"/>
                <a:gridCol w="5118832"/>
                <a:gridCol w="4789846"/>
              </a:tblGrid>
              <a:tr h="47957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281" marR="5828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位移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281" marR="5828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路程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281" marR="5828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479572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联系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常用单位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米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281" marR="5828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479572">
                <a:tc vMerge="1">
                  <a:tcPr/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都是描述质点运动的物理量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281" marR="5828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959144">
                <a:tc vMerge="1">
                  <a:tcPr/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对于单向直线运动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位移的大小与路程相等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其他情况下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位移的大小小于路程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281" marR="5828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25222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北京石景山区第九中学期中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一名同学在操场上从某点出发，先向正东走了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，然后再向正南走了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 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他走过的路程和发生的位移大小为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 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m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 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m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3.eps" descr="id:214749145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75610"/>
            <a:ext cx="1203325" cy="387350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294361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B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939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0424" y="3117719"/>
            <a:ext cx="842082" cy="29999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1"/>
              <p:cNvSpPr txBox="1"/>
              <p:nvPr/>
            </p:nvSpPr>
            <p:spPr bwMode="auto">
              <a:xfrm>
                <a:off x="360854" y="3502868"/>
                <a:ext cx="11485848" cy="18935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路程是运动轨迹的长度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则他走过的路程为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 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40 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70 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位移是由初位置指向末位置的有向线段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则他发生的位移大小为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zh-CN" altLang="zh-CN" b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50 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502868"/>
                <a:ext cx="11485848" cy="1893595"/>
              </a:xfrm>
              <a:prstGeom prst="rect">
                <a:avLst/>
              </a:prstGeom>
              <a:blipFill rotWithShape="1">
                <a:blip r:embed="rId3"/>
                <a:stretch>
                  <a:fillRect l="-2" t="-11" r="1" b="1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24解析.eps" descr="id:214749396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3426" y="3645024"/>
            <a:ext cx="864096" cy="3079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质点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质点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某些情况下，可以忽略物体的大小和形状，把它简化为一个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具有质量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的点，或者说用一个具有质量的点来代替整个物体，这样的点叫作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知识点1.eps" descr="id:214749387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94255" y="1647095"/>
            <a:ext cx="1236455" cy="341745"/>
          </a:xfrm>
          <a:prstGeom prst="rect">
            <a:avLst/>
          </a:prstGeom>
        </p:spPr>
      </p:pic>
      <p:pic>
        <p:nvPicPr>
          <p:cNvPr id="7" name="24知识过.eps" descr="id:21474938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770554"/>
            <a:ext cx="6966049" cy="60134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6" y="908720"/>
            <a:ext cx="11521280" cy="3600400"/>
          </a:xfrm>
          <a:prstGeom prst="rect">
            <a:avLst/>
          </a:prstGeom>
          <a:solidFill>
            <a:srgbClr val="E3F2E7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关键提醒.eps" descr="id:21474902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80728"/>
            <a:ext cx="2030256" cy="422970"/>
          </a:xfrm>
          <a:prstGeom prst="rect">
            <a:avLst/>
          </a:prstGeom>
        </p:spPr>
      </p:pic>
      <p:pic>
        <p:nvPicPr>
          <p:cNvPr id="4" name="fg418.eps" descr="id:21474916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90950" y="980728"/>
            <a:ext cx="4730789" cy="3313603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25222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江苏扬州第一中学期中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杜甫的《八阵图》中写道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功盖三分国，名成八阵图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，八阵图在民间影响极为深远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一人晨练，按如图所示路线在半径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的八阵图中运动，中央的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部分是两个直径为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的半圆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点出发沿曲线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ADCOABC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则他第二次走到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点时的位移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正南方向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东偏南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正南方向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东偏南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典例4.eps" descr="id:214749165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4173" y="875610"/>
            <a:ext cx="1203325" cy="387350"/>
          </a:xfrm>
          <a:prstGeom prst="rect">
            <a:avLst/>
          </a:prstGeom>
        </p:spPr>
      </p:pic>
      <p:pic>
        <p:nvPicPr>
          <p:cNvPr id="7" name="as728.jpg" descr="id:21474916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109998" y="2927285"/>
            <a:ext cx="2593340" cy="2343150"/>
          </a:xfrm>
          <a:prstGeom prst="rect">
            <a:avLst/>
          </a:prstGeom>
        </p:spPr>
      </p:pic>
      <p:sp>
        <p:nvSpPr>
          <p:cNvPr id="8" name="内容占位符 1"/>
          <p:cNvSpPr txBox="1"/>
          <p:nvPr/>
        </p:nvSpPr>
        <p:spPr bwMode="auto">
          <a:xfrm>
            <a:off x="360854" y="507389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A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24答案.eps" descr="id:21474916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8588" y="5263339"/>
            <a:ext cx="840740" cy="299720"/>
          </a:xfrm>
          <a:prstGeom prst="rect">
            <a:avLst/>
          </a:prstGeom>
        </p:spPr>
      </p:pic>
      <p:sp>
        <p:nvSpPr>
          <p:cNvPr id="11" name="内容占位符 1"/>
          <p:cNvSpPr txBox="1"/>
          <p:nvPr/>
        </p:nvSpPr>
        <p:spPr bwMode="auto">
          <a:xfrm>
            <a:off x="360854" y="5569690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982345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根据位移的定义可知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点到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点的位移大小为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 m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方向为正南方向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24解析.eps" descr="id:214749396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3426" y="5755186"/>
            <a:ext cx="835902" cy="2979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52785"/>
            <a:ext cx="11485848" cy="2792239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位移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和路程的确定方法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找到研究的过程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确定过程的初、末位置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作出从初位置到末位置的有向线段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即是位移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画出物体运动轨迹示意图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实际路径总长度就是路程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顿有所悟.eps" descr="id:214749168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993070"/>
            <a:ext cx="1667510" cy="36576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252220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位移</a:t>
            </a:r>
            <a:r>
              <a:rPr lang="en-US" altLang="zh-CN" b="1" dirty="0">
                <a:solidFill>
                  <a:srgbClr val="1EB26A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时间图像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位移—时间图像直观地描述了质点的位移随时间变化的规律，从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图像中能获取的质点运动的相关信息如下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要点3.eps" descr="id:214749169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53702"/>
            <a:ext cx="1228725" cy="431165"/>
          </a:xfrm>
          <a:prstGeom prst="rect">
            <a:avLst/>
          </a:prstGeom>
        </p:spPr>
      </p:pic>
      <p:pic>
        <p:nvPicPr>
          <p:cNvPr id="5" name="ef542h.jpg" descr="id:21474916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90950" y="2455056"/>
            <a:ext cx="5544616" cy="4085567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623840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任意一段时间内质点运动的位移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判断质点是静止的还是运动的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判断质点运动的快慢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判断质点运动过程中离参考点越来越远，还是越来越近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图线不过原点，说明开始计时时质点的位置坐标不为零，或经过一段时间才开始运动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两图线相交表示两质点在这一时刻位于同一位置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相遇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542h.jpg" descr="id:2147491698;FounderCES"/>
          <p:cNvPicPr/>
          <p:nvPr/>
        </p:nvPicPr>
        <p:blipFill>
          <a:blip r:embed="rId1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11230" y="1007580"/>
            <a:ext cx="5544616" cy="4085567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693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16205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田径运动会百米跑比赛中，运动员甲和摄像机乙同时出发沿直线运动，甲由静止开始做加速直线运动，乙做匀速直线运动，其运动的位移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时间图像如图所示，下列说法正确的是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甲、乙的位移相等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甲、乙的速度相同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甲、乙之间的距离一直减小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时间内的某一时刻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甲、乙的速度相同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5.eps" descr="id:214749171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4088" y="875610"/>
            <a:ext cx="1203325" cy="387350"/>
          </a:xfrm>
          <a:prstGeom prst="rect">
            <a:avLst/>
          </a:prstGeom>
        </p:spPr>
      </p:pic>
      <p:pic>
        <p:nvPicPr>
          <p:cNvPr id="5" name="ef544h.jpg" descr="id:214749170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073289" y="2322028"/>
            <a:ext cx="2881442" cy="2088232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458112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D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答案.eps" descr="id:21474917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4771313"/>
            <a:ext cx="840740" cy="299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693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甲、乙的初始位置不同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末位置相同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所以位移不相等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图像中的交点表示相遇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甲、乙相遇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图像的斜率表示速度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甲、乙图像的斜率不同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速度不同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甲初速度为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乙的初速度不为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乙的速度大于甲的速度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则甲、乙之间的距离先增大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甲的速度逐渐增加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某时刻甲、乙共速时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二者间距最大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之后甲的速度比乙的速度大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二者相互靠近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时相遇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甲、乙之间的距离先增大后减小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171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95462" y="920009"/>
            <a:ext cx="840740" cy="299720"/>
          </a:xfrm>
          <a:prstGeom prst="rect">
            <a:avLst/>
          </a:prstGeom>
        </p:spPr>
      </p:pic>
      <p:pic>
        <p:nvPicPr>
          <p:cNvPr id="4" name="ef544h.jpg" descr="id:214749170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807174" y="4509120"/>
            <a:ext cx="2881442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物体能被看成质点的条件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在研究物体的运动时，当物体的大小和形状在研究问题的过程中可以忽略时，物体就可以看成质点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有些物体上各点的运动情况完全相同，物体上任意一点的运动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完全能反映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整个物体的运动，此时物体可以看成质点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若物体整体在运动，且组成物体的各部分的其他运动可以忽略时，物体可以看成质点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同一个物体，由于所要研究的问题不同，有时可以看成质点，有时不能看成质点，要根据具体情况判断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质点的物理意义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是一种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理想化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的物理模型，实际上并不存在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它是在研究物体的运动时，在某些情况下为使问题简化，不考虑物体的大小和形状，突出物体具有质量这一要素而引入的理想模型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位移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路程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运动轨迹的长度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物体运动的轨迹可能是直线，可能是曲线，也可能是折线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位移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位移是一个既有大小又有方向的物理量，通常用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表示方法：从初位置指向末位置的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有向线段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大小：初、末位置间线段的长度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方向：由初位置指向末位置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物理意义：描述物体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的位置变化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9389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5" y="886142"/>
            <a:ext cx="1413871" cy="37598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矢量、标量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标量：只用大小就能描述的物理量，如温度、路程、质量、时间等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矢量：既有大小又有方向的物理量，如位移、速度等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比较物理量大小时，标量比较数值的大小，如－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；矢量比较绝对值大小，如－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表示的位移大小大于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表示的位移大小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直线运动的位移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物体做直线运动时，若物体在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时刻处于位置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时刻处于位置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，那么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就是物体的位移，记为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179.jpg" descr="id:214749150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381216" y="2675053"/>
            <a:ext cx="5427980" cy="718185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351160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，则位移的方向指向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轴的正方向；若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，则位移的方向指向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轴的负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50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位移</a:t>
            </a:r>
            <a:r>
              <a:rPr lang="en-US" altLang="zh-CN" b="1" dirty="0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时间图像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位置—时间图像：在直角坐标系中选时刻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为横轴，选位置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为纵轴，其上的图像就是位置—时间图像，通过它能直观地看出物体在任意时刻的位置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位移—时间图像：如果将物体运动的初始位置选作位置坐标原点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，此时位置与位移大小相等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，位置—时间图像就成为位移—时间图像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图像可以直观地看出物体在不同时间内的位移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质点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不能以物体的大小和形状为标准来判断物体是否可以看成质点，关键是看所要研究的问题的性质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当物体的大小和形状对所要研究的问题的影响可以忽略时，物体可视为质点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质点并不是质量很小的点，其不同于几何学中的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质点是一种科学的抽象，是在研究物体运动时，抓住主要因素、忽略次要因素、对实际物体的近似，是一个理想化模型，引入质点是为了使研究的问题简化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物理学中理想化的模型还有很多，如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点电荷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光滑水平地面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纯电阻电路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等，都是突出主要因素、忽略次要因素而建立的理想化模型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9393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553382" y="787282"/>
            <a:ext cx="6926200" cy="573654"/>
          </a:xfrm>
          <a:prstGeom prst="rect">
            <a:avLst/>
          </a:prstGeom>
        </p:spPr>
      </p:pic>
      <p:pic>
        <p:nvPicPr>
          <p:cNvPr id="5" name="要点1.eps" descr="id:21474913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619046"/>
            <a:ext cx="1053832" cy="36979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3694</Words>
  <Application>WPS 演示</Application>
  <PresentationFormat>自定义</PresentationFormat>
  <Paragraphs>220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Arial Unicode MS</vt:lpstr>
      <vt:lpstr>Calibri</vt:lpstr>
      <vt:lpstr>Cambria Math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383</cp:revision>
  <dcterms:created xsi:type="dcterms:W3CDTF">2020-11-06T05:24:00Z</dcterms:created>
  <dcterms:modified xsi:type="dcterms:W3CDTF">2025-06-21T02:42:59Z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8DF5315D381D424DB36F219485EDA447_12</vt:lpwstr>
  </property>
</Properties>
</file>